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1" r:id="rId4"/>
    <p:sldId id="259" r:id="rId5"/>
    <p:sldId id="260" r:id="rId6"/>
    <p:sldId id="258" r:id="rId7"/>
    <p:sldId id="262" r:id="rId8"/>
    <p:sldId id="268" r:id="rId9"/>
    <p:sldId id="263" r:id="rId10"/>
    <p:sldId id="264" r:id="rId11"/>
    <p:sldId id="267"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F32E9F-CBB3-4B18-B5B2-DF52812D39EA}" type="datetimeFigureOut">
              <a:rPr lang="en-IE" smtClean="0"/>
              <a:pPr/>
              <a:t>20/01/2012</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8559D4-B54F-45C8-B509-4AB88EDA552A}"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38559D4-B54F-45C8-B509-4AB88EDA552A}" type="slidenum">
              <a:rPr lang="en-IE" smtClean="0"/>
              <a:pPr/>
              <a:t>3</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38559D4-B54F-45C8-B509-4AB88EDA552A}" type="slidenum">
              <a:rPr lang="en-IE" smtClean="0"/>
              <a:pPr/>
              <a:t>10</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A82A376-420C-4AC6-BDC0-0A591029CC18}" type="datetimeFigureOut">
              <a:rPr lang="en-US" smtClean="0"/>
              <a:pPr/>
              <a:t>1/20/2012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A82A376-420C-4AC6-BDC0-0A591029CC18}" type="datetimeFigureOut">
              <a:rPr lang="en-US" smtClean="0"/>
              <a:pPr/>
              <a:t>1/20/2012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A82A376-420C-4AC6-BDC0-0A591029CC18}" type="datetimeFigureOut">
              <a:rPr lang="en-US" smtClean="0"/>
              <a:pPr/>
              <a:t>1/20/2012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A82A376-420C-4AC6-BDC0-0A591029CC18}" type="datetimeFigureOut">
              <a:rPr lang="en-US" smtClean="0"/>
              <a:pPr/>
              <a:t>1/20/2012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2A376-420C-4AC6-BDC0-0A591029CC18}" type="datetimeFigureOut">
              <a:rPr lang="en-US" smtClean="0"/>
              <a:pPr/>
              <a:t>1/20/2012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A82A376-420C-4AC6-BDC0-0A591029CC18}" type="datetimeFigureOut">
              <a:rPr lang="en-US" smtClean="0"/>
              <a:pPr/>
              <a:t>1/20/2012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A82A376-420C-4AC6-BDC0-0A591029CC18}" type="datetimeFigureOut">
              <a:rPr lang="en-US" smtClean="0"/>
              <a:pPr/>
              <a:t>1/20/2012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A82A376-420C-4AC6-BDC0-0A591029CC18}" type="datetimeFigureOut">
              <a:rPr lang="en-US" smtClean="0"/>
              <a:pPr/>
              <a:t>1/20/2012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2A376-420C-4AC6-BDC0-0A591029CC18}" type="datetimeFigureOut">
              <a:rPr lang="en-US" smtClean="0"/>
              <a:pPr/>
              <a:t>1/20/2012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2A376-420C-4AC6-BDC0-0A591029CC18}" type="datetimeFigureOut">
              <a:rPr lang="en-US" smtClean="0"/>
              <a:pPr/>
              <a:t>1/20/2012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2A376-420C-4AC6-BDC0-0A591029CC18}" type="datetimeFigureOut">
              <a:rPr lang="en-US" smtClean="0"/>
              <a:pPr/>
              <a:t>1/20/2012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9B339A3-B4EE-4C1B-9CBC-7340BFBB5F82}"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2A376-420C-4AC6-BDC0-0A591029CC18}" type="datetimeFigureOut">
              <a:rPr lang="en-US" smtClean="0"/>
              <a:pPr/>
              <a:t>1/20/2012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339A3-B4EE-4C1B-9CBC-7340BFBB5F82}"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mhhe.com/physsci/chemistry/essentialchemistry/flash/activa2.sw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LGwPfo_eunY"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IxANIkNjUv0&amp;feature=related"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0KmqinCxBho"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Wodyxtv-ngQ&amp;feature=related" TargetMode="External"/><Relationship Id="rId2" Type="http://schemas.openxmlformats.org/officeDocument/2006/relationships/hyperlink" Target="http://images.google.ie/imgres?imgurl=http://www.bbc.co.uk/schools/gcsebitesize/science/images/gcsechem_74.gif&amp;imgrefurl=http://www.bbc.co.uk/schools/gcsebitesize/science/add_aqa/ions/electrolysisrev_print.shtml&amp;usg=__HHHbd3thuzHad1_RC5sbVCzqMMg=&amp;h=300&amp;w=300&amp;sz=5&amp;hl=en&amp;start=7&amp;um=1&amp;tbnid=LtaZq7EHGVceLM:&amp;tbnh=116&amp;tbnw=116&amp;prev=/images?q=electrolysis+of+copper+sulfate+with+copper+electrodes&amp;um=1&amp;hl=en&amp;sa=N" TargetMode="Externa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Electrochemistry</a:t>
            </a:r>
            <a:endParaRPr lang="en-IE" dirty="0"/>
          </a:p>
        </p:txBody>
      </p:sp>
      <p:sp>
        <p:nvSpPr>
          <p:cNvPr id="3" name="Subtitle 2"/>
          <p:cNvSpPr>
            <a:spLocks noGrp="1"/>
          </p:cNvSpPr>
          <p:nvPr>
            <p:ph type="subTitle" idx="1"/>
          </p:nvPr>
        </p:nvSpPr>
        <p:spPr/>
        <p:txBody>
          <a:bodyPr/>
          <a:lstStyle/>
          <a:p>
            <a:r>
              <a:rPr lang="en-US" b="1" dirty="0"/>
              <a:t>Chapter 20 </a:t>
            </a:r>
            <a:endParaRPr lang="en-I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143108" y="2643182"/>
            <a:ext cx="4857752" cy="3123565"/>
          </a:xfrm>
          <a:prstGeom prst="rect">
            <a:avLst/>
          </a:prstGeom>
          <a:noFill/>
          <a:ln w="28575">
            <a:solidFill>
              <a:schemeClr val="accent1"/>
            </a:solidFill>
            <a:miter lim="800000"/>
            <a:headEnd/>
            <a:tailEnd/>
          </a:ln>
        </p:spPr>
      </p:pic>
      <p:sp>
        <p:nvSpPr>
          <p:cNvPr id="6" name="TextBox 5"/>
          <p:cNvSpPr txBox="1"/>
          <p:nvPr/>
        </p:nvSpPr>
        <p:spPr>
          <a:xfrm>
            <a:off x="571472" y="571480"/>
            <a:ext cx="8143932" cy="646331"/>
          </a:xfrm>
          <a:prstGeom prst="rect">
            <a:avLst/>
          </a:prstGeom>
          <a:noFill/>
        </p:spPr>
        <p:txBody>
          <a:bodyPr wrap="square" rtlCol="0">
            <a:spAutoFit/>
          </a:bodyPr>
          <a:lstStyle/>
          <a:p>
            <a:r>
              <a:rPr lang="en-IE" sz="3600" dirty="0" smtClean="0"/>
              <a:t>Determining standard electrode potentials</a:t>
            </a:r>
            <a:endParaRPr lang="en-IE"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hlinkClick r:id="rId2"/>
              </a:rPr>
              <a:t>Galvanic cell</a:t>
            </a:r>
            <a:endParaRPr lang="en-IE" dirty="0"/>
          </a:p>
        </p:txBody>
      </p:sp>
      <p:sp>
        <p:nvSpPr>
          <p:cNvPr id="3" name="Content Placeholder 2"/>
          <p:cNvSpPr>
            <a:spLocks noGrp="1"/>
          </p:cNvSpPr>
          <p:nvPr>
            <p:ph idx="1"/>
          </p:nvPr>
        </p:nvSpPr>
        <p:spPr/>
        <p:txBody>
          <a:bodyPr/>
          <a:lstStyle/>
          <a:p>
            <a:endParaRPr lang="en-I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1571604" y="2000240"/>
            <a:ext cx="5572164" cy="3588450"/>
          </a:xfrm>
          <a:prstGeom prst="rect">
            <a:avLst/>
          </a:prstGeom>
          <a:noFill/>
          <a:ln w="57150">
            <a:solidFill>
              <a:srgbClr val="FF0000"/>
            </a:solidFill>
            <a:miter lim="800000"/>
            <a:headEnd/>
            <a:tailEnd/>
          </a:ln>
        </p:spPr>
      </p:pic>
      <p:sp>
        <p:nvSpPr>
          <p:cNvPr id="3" name="Title 2"/>
          <p:cNvSpPr>
            <a:spLocks noGrp="1"/>
          </p:cNvSpPr>
          <p:nvPr>
            <p:ph type="title"/>
          </p:nvPr>
        </p:nvSpPr>
        <p:spPr/>
        <p:txBody>
          <a:bodyPr/>
          <a:lstStyle/>
          <a:p>
            <a:r>
              <a:rPr lang="en-IE" dirty="0" smtClean="0"/>
              <a:t>Electrochemical series</a:t>
            </a:r>
            <a:endParaRPr lang="en-I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Use of the electrochemical series</a:t>
            </a:r>
            <a:endParaRPr lang="en-IE" dirty="0"/>
          </a:p>
        </p:txBody>
      </p:sp>
      <p:sp>
        <p:nvSpPr>
          <p:cNvPr id="4" name="Content Placeholder 3"/>
          <p:cNvSpPr>
            <a:spLocks noGrp="1"/>
          </p:cNvSpPr>
          <p:nvPr>
            <p:ph idx="1"/>
          </p:nvPr>
        </p:nvSpPr>
        <p:spPr/>
        <p:txBody>
          <a:bodyPr>
            <a:normAutofit fontScale="92500" lnSpcReduction="20000"/>
          </a:bodyPr>
          <a:lstStyle/>
          <a:p>
            <a:pPr>
              <a:buNone/>
            </a:pPr>
            <a:r>
              <a:rPr lang="en-US" b="1" dirty="0" smtClean="0"/>
              <a:t> </a:t>
            </a:r>
            <a:endParaRPr lang="en-IE" dirty="0" smtClean="0"/>
          </a:p>
          <a:p>
            <a:pPr>
              <a:buNone/>
            </a:pPr>
            <a:r>
              <a:rPr lang="en-US" dirty="0" smtClean="0"/>
              <a:t>The electrochemical series helps to predict </a:t>
            </a:r>
            <a:r>
              <a:rPr lang="en-US" b="1" dirty="0" smtClean="0"/>
              <a:t>displacement reactions</a:t>
            </a:r>
            <a:r>
              <a:rPr lang="en-US" dirty="0" smtClean="0"/>
              <a:t> in solution.</a:t>
            </a:r>
            <a:endParaRPr lang="en-IE" dirty="0" smtClean="0"/>
          </a:p>
          <a:p>
            <a:pPr>
              <a:buNone/>
            </a:pPr>
            <a:endParaRPr lang="en-US" dirty="0" smtClean="0"/>
          </a:p>
          <a:p>
            <a:pPr>
              <a:buNone/>
            </a:pPr>
            <a:r>
              <a:rPr lang="en-US" dirty="0" smtClean="0"/>
              <a:t>It is found that a metal will displace another metal below it in the electrochemical series.</a:t>
            </a:r>
            <a:endParaRPr lang="en-IE" dirty="0" smtClean="0"/>
          </a:p>
          <a:p>
            <a:pPr>
              <a:buNone/>
            </a:pPr>
            <a:r>
              <a:rPr lang="en-US" b="1" dirty="0" smtClean="0"/>
              <a:t>        Mg   +   Cu</a:t>
            </a:r>
            <a:r>
              <a:rPr lang="en-US" b="1" baseline="30000" dirty="0" smtClean="0"/>
              <a:t>2+</a:t>
            </a:r>
            <a:r>
              <a:rPr lang="en-US" b="1" dirty="0" smtClean="0"/>
              <a:t>    --&gt;    Mg</a:t>
            </a:r>
            <a:r>
              <a:rPr lang="en-US" b="1" baseline="30000" dirty="0" smtClean="0"/>
              <a:t>2+</a:t>
            </a:r>
            <a:r>
              <a:rPr lang="en-US" b="1" dirty="0" smtClean="0"/>
              <a:t>     +     Cu</a:t>
            </a:r>
            <a:endParaRPr lang="en-IE" dirty="0" smtClean="0"/>
          </a:p>
          <a:p>
            <a:pPr>
              <a:buNone/>
            </a:pPr>
            <a:r>
              <a:rPr lang="en-US" dirty="0" smtClean="0"/>
              <a:t> </a:t>
            </a:r>
            <a:endParaRPr lang="en-IE" dirty="0" smtClean="0"/>
          </a:p>
          <a:p>
            <a:pPr>
              <a:buNone/>
            </a:pPr>
            <a:r>
              <a:rPr lang="en-US" b="1" dirty="0" smtClean="0"/>
              <a:t>        Zn    +    CuSO</a:t>
            </a:r>
            <a:r>
              <a:rPr lang="en-US" b="1" baseline="-25000" dirty="0" smtClean="0"/>
              <a:t>4 </a:t>
            </a:r>
            <a:r>
              <a:rPr lang="en-US" b="1" dirty="0" smtClean="0"/>
              <a:t>   --&gt;  ZnSO</a:t>
            </a:r>
            <a:r>
              <a:rPr lang="en-US" b="1" baseline="-25000" dirty="0" smtClean="0"/>
              <a:t>4</a:t>
            </a:r>
            <a:r>
              <a:rPr lang="en-US" b="1" dirty="0" smtClean="0"/>
              <a:t>   +   Cu</a:t>
            </a:r>
            <a:endParaRPr lang="en-IE" dirty="0" smtClean="0"/>
          </a:p>
          <a:p>
            <a:pPr>
              <a:buNone/>
            </a:pPr>
            <a:r>
              <a:rPr lang="en-US" dirty="0" smtClean="0"/>
              <a:t>         (Zn  +    Cu</a:t>
            </a:r>
            <a:r>
              <a:rPr lang="en-US" baseline="30000" dirty="0" smtClean="0"/>
              <a:t>2+</a:t>
            </a:r>
            <a:r>
              <a:rPr lang="en-US" dirty="0" smtClean="0"/>
              <a:t>    --&gt;   Zn</a:t>
            </a:r>
            <a:r>
              <a:rPr lang="en-US" baseline="30000" dirty="0" smtClean="0"/>
              <a:t>2+</a:t>
            </a:r>
            <a:r>
              <a:rPr lang="en-US" dirty="0" smtClean="0"/>
              <a:t>       +     Cu )</a:t>
            </a:r>
            <a:endParaRPr lang="en-IE" dirty="0" smtClean="0"/>
          </a:p>
          <a:p>
            <a:endParaRPr lang="en-I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Electrolysis</a:t>
            </a:r>
            <a:endParaRPr lang="en-IE" dirty="0"/>
          </a:p>
        </p:txBody>
      </p:sp>
      <p:sp>
        <p:nvSpPr>
          <p:cNvPr id="3" name="Content Placeholder 2"/>
          <p:cNvSpPr>
            <a:spLocks noGrp="1"/>
          </p:cNvSpPr>
          <p:nvPr>
            <p:ph idx="1"/>
          </p:nvPr>
        </p:nvSpPr>
        <p:spPr/>
        <p:txBody>
          <a:bodyPr>
            <a:normAutofit fontScale="92500" lnSpcReduction="20000"/>
          </a:bodyPr>
          <a:lstStyle/>
          <a:p>
            <a:pPr>
              <a:buNone/>
            </a:pPr>
            <a:r>
              <a:rPr lang="en-US" b="1" dirty="0"/>
              <a:t>Electrolysis</a:t>
            </a:r>
            <a:r>
              <a:rPr lang="en-US" dirty="0"/>
              <a:t> is the use of electricity to bring about a chemical reaction.</a:t>
            </a:r>
            <a:endParaRPr lang="en-IE" dirty="0"/>
          </a:p>
          <a:p>
            <a:pPr>
              <a:buNone/>
            </a:pPr>
            <a:r>
              <a:rPr lang="en-US" dirty="0"/>
              <a:t> </a:t>
            </a:r>
            <a:endParaRPr lang="en-IE" dirty="0"/>
          </a:p>
          <a:p>
            <a:pPr>
              <a:buNone/>
            </a:pPr>
            <a:r>
              <a:rPr lang="en-US" dirty="0" err="1"/>
              <a:t>Redox</a:t>
            </a:r>
            <a:r>
              <a:rPr lang="en-US" dirty="0"/>
              <a:t> reactions occur at the electrodes.</a:t>
            </a:r>
            <a:endParaRPr lang="en-IE" dirty="0"/>
          </a:p>
          <a:p>
            <a:pPr>
              <a:buNone/>
            </a:pPr>
            <a:r>
              <a:rPr lang="en-US" dirty="0"/>
              <a:t> </a:t>
            </a:r>
            <a:endParaRPr lang="en-IE" dirty="0" smtClean="0"/>
          </a:p>
          <a:p>
            <a:pPr>
              <a:buNone/>
            </a:pPr>
            <a:r>
              <a:rPr lang="en-US" dirty="0" smtClean="0"/>
              <a:t>At </a:t>
            </a:r>
            <a:r>
              <a:rPr lang="en-US" dirty="0"/>
              <a:t>the </a:t>
            </a:r>
            <a:r>
              <a:rPr lang="en-US" b="1" dirty="0"/>
              <a:t>cathode(-)</a:t>
            </a:r>
            <a:r>
              <a:rPr lang="en-US" dirty="0"/>
              <a:t> a </a:t>
            </a:r>
            <a:r>
              <a:rPr lang="en-US" b="1" dirty="0"/>
              <a:t>reduction</a:t>
            </a:r>
            <a:r>
              <a:rPr lang="en-US" dirty="0"/>
              <a:t> reaction occurs (gain </a:t>
            </a:r>
            <a:r>
              <a:rPr lang="en-US" dirty="0" smtClean="0"/>
              <a:t>of </a:t>
            </a:r>
            <a:r>
              <a:rPr lang="en-US" dirty="0"/>
              <a:t>electrons).</a:t>
            </a:r>
            <a:endParaRPr lang="en-IE" dirty="0"/>
          </a:p>
          <a:p>
            <a:pPr lvl="0">
              <a:buNone/>
            </a:pPr>
            <a:endParaRPr lang="en-US" dirty="0" smtClean="0"/>
          </a:p>
          <a:p>
            <a:pPr lvl="0">
              <a:buNone/>
            </a:pPr>
            <a:r>
              <a:rPr lang="en-US" dirty="0" smtClean="0"/>
              <a:t>At </a:t>
            </a:r>
            <a:r>
              <a:rPr lang="en-US" dirty="0"/>
              <a:t>the </a:t>
            </a:r>
            <a:r>
              <a:rPr lang="en-US" b="1" dirty="0"/>
              <a:t>Anode(+)</a:t>
            </a:r>
            <a:r>
              <a:rPr lang="en-US" dirty="0"/>
              <a:t> an </a:t>
            </a:r>
            <a:r>
              <a:rPr lang="en-US" b="1" dirty="0"/>
              <a:t>oxidation</a:t>
            </a:r>
            <a:r>
              <a:rPr lang="en-US" dirty="0"/>
              <a:t> reaction occurs (loss of electrons).</a:t>
            </a:r>
            <a:endParaRPr lang="en-IE" dirty="0"/>
          </a:p>
          <a:p>
            <a:endParaRPr lang="en-I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txBody>
          <a:bodyPr>
            <a:normAutofit fontScale="90000"/>
          </a:bodyPr>
          <a:lstStyle/>
          <a:p>
            <a:r>
              <a:rPr lang="en-US" b="1" dirty="0" smtClean="0"/>
              <a:t>(1</a:t>
            </a:r>
            <a:r>
              <a:rPr lang="en-US" sz="3600" b="1" dirty="0" smtClean="0"/>
              <a:t>) </a:t>
            </a:r>
            <a:r>
              <a:rPr lang="en-US" sz="3600" b="1" dirty="0" smtClean="0">
                <a:hlinkClick r:id="rId3"/>
              </a:rPr>
              <a:t>Electrolysis of a </a:t>
            </a:r>
            <a:r>
              <a:rPr lang="en-US" sz="3600" b="1" u="sng" dirty="0" smtClean="0">
                <a:hlinkClick r:id="rId3"/>
              </a:rPr>
              <a:t>solution</a:t>
            </a:r>
            <a:r>
              <a:rPr lang="en-US" sz="3600" b="1" dirty="0" smtClean="0">
                <a:hlinkClick r:id="rId3"/>
              </a:rPr>
              <a:t> of potassium iodide using inert electrodes</a:t>
            </a:r>
            <a:endParaRPr lang="en-IE" sz="3600" dirty="0"/>
          </a:p>
        </p:txBody>
      </p:sp>
      <p:sp>
        <p:nvSpPr>
          <p:cNvPr id="3" name="Content Placeholder 2"/>
          <p:cNvSpPr>
            <a:spLocks noGrp="1"/>
          </p:cNvSpPr>
          <p:nvPr>
            <p:ph sz="half" idx="1"/>
          </p:nvPr>
        </p:nvSpPr>
        <p:spPr>
          <a:xfrm>
            <a:off x="428596" y="1571612"/>
            <a:ext cx="4067204" cy="4554551"/>
          </a:xfrm>
        </p:spPr>
        <p:txBody>
          <a:bodyPr>
            <a:normAutofit fontScale="62500" lnSpcReduction="20000"/>
          </a:bodyPr>
          <a:lstStyle/>
          <a:p>
            <a:pPr>
              <a:buNone/>
            </a:pPr>
            <a:r>
              <a:rPr lang="en-US" dirty="0" smtClean="0"/>
              <a:t>A few drops of </a:t>
            </a:r>
            <a:r>
              <a:rPr lang="en-US" b="1" dirty="0" smtClean="0"/>
              <a:t>phenolphthalein indicator</a:t>
            </a:r>
            <a:r>
              <a:rPr lang="en-US" dirty="0" smtClean="0"/>
              <a:t> is added to the solution.</a:t>
            </a:r>
            <a:endParaRPr lang="en-IE" dirty="0" smtClean="0"/>
          </a:p>
          <a:p>
            <a:pPr>
              <a:buNone/>
            </a:pPr>
            <a:endParaRPr lang="en-US" dirty="0" smtClean="0"/>
          </a:p>
          <a:p>
            <a:pPr>
              <a:buNone/>
            </a:pPr>
            <a:r>
              <a:rPr lang="en-US" dirty="0" smtClean="0"/>
              <a:t> </a:t>
            </a:r>
            <a:r>
              <a:rPr lang="en-US" b="1" dirty="0" smtClean="0"/>
              <a:t>Cathode Reaction</a:t>
            </a:r>
            <a:endParaRPr lang="en-US" dirty="0" smtClean="0"/>
          </a:p>
          <a:p>
            <a:pPr>
              <a:buNone/>
            </a:pPr>
            <a:r>
              <a:rPr lang="en-US" dirty="0" smtClean="0"/>
              <a:t>	2H</a:t>
            </a:r>
            <a:r>
              <a:rPr lang="en-US" baseline="-25000" dirty="0" smtClean="0"/>
              <a:t>2</a:t>
            </a:r>
            <a:r>
              <a:rPr lang="en-US" dirty="0" smtClean="0"/>
              <a:t>O   +   2e-</a:t>
            </a:r>
            <a:r>
              <a:rPr lang="en-US" dirty="0" smtClean="0">
                <a:sym typeface="Wingdings"/>
              </a:rPr>
              <a:t></a:t>
            </a:r>
            <a:r>
              <a:rPr lang="en-US" dirty="0" smtClean="0"/>
              <a:t>   H</a:t>
            </a:r>
            <a:r>
              <a:rPr lang="en-US" baseline="-25000" dirty="0" smtClean="0"/>
              <a:t>2   </a:t>
            </a:r>
            <a:r>
              <a:rPr lang="en-US" dirty="0" smtClean="0"/>
              <a:t> +     2OH</a:t>
            </a:r>
            <a:r>
              <a:rPr lang="en-US" baseline="30000" dirty="0" smtClean="0"/>
              <a:t>-</a:t>
            </a:r>
            <a:endParaRPr lang="en-IE" dirty="0" smtClean="0"/>
          </a:p>
          <a:p>
            <a:pPr>
              <a:buNone/>
            </a:pPr>
            <a:r>
              <a:rPr lang="en-US" dirty="0" smtClean="0"/>
              <a:t>This makes the solution alkaline.(*pink) due to alkaline ions</a:t>
            </a:r>
            <a:endParaRPr lang="en-IE" dirty="0" smtClean="0"/>
          </a:p>
          <a:p>
            <a:pPr>
              <a:buNone/>
            </a:pPr>
            <a:r>
              <a:rPr lang="en-US" dirty="0" smtClean="0"/>
              <a:t>	</a:t>
            </a:r>
            <a:endParaRPr lang="en-IE" dirty="0" smtClean="0"/>
          </a:p>
          <a:p>
            <a:pPr>
              <a:buNone/>
            </a:pPr>
            <a:r>
              <a:rPr lang="en-US" b="1" dirty="0" smtClean="0"/>
              <a:t>Anode Reaction</a:t>
            </a:r>
            <a:endParaRPr lang="en-IE" dirty="0" smtClean="0"/>
          </a:p>
          <a:p>
            <a:pPr>
              <a:buNone/>
            </a:pPr>
            <a:r>
              <a:rPr lang="en-US" dirty="0" smtClean="0"/>
              <a:t>	2I</a:t>
            </a:r>
            <a:r>
              <a:rPr lang="en-US" baseline="30000" dirty="0" smtClean="0"/>
              <a:t>-</a:t>
            </a:r>
            <a:r>
              <a:rPr lang="en-US" dirty="0" smtClean="0"/>
              <a:t> - 2e-  </a:t>
            </a:r>
            <a:r>
              <a:rPr lang="en-US" dirty="0" smtClean="0">
                <a:sym typeface="Wingdings"/>
              </a:rPr>
              <a:t></a:t>
            </a:r>
            <a:r>
              <a:rPr lang="en-US" dirty="0" smtClean="0"/>
              <a:t> I</a:t>
            </a:r>
            <a:r>
              <a:rPr lang="en-US" baseline="-25000" dirty="0" smtClean="0"/>
              <a:t>2</a:t>
            </a:r>
            <a:r>
              <a:rPr lang="en-US" dirty="0" smtClean="0"/>
              <a:t> (Brown </a:t>
            </a:r>
            <a:r>
              <a:rPr lang="en-US" dirty="0" err="1" smtClean="0"/>
              <a:t>colour</a:t>
            </a:r>
            <a:r>
              <a:rPr lang="en-US" dirty="0" smtClean="0"/>
              <a:t>)</a:t>
            </a:r>
            <a:endParaRPr lang="en-IE" dirty="0" smtClean="0"/>
          </a:p>
          <a:p>
            <a:pPr>
              <a:buNone/>
            </a:pPr>
            <a:endParaRPr lang="en-US" dirty="0" smtClean="0"/>
          </a:p>
          <a:p>
            <a:pPr>
              <a:buNone/>
            </a:pPr>
            <a:r>
              <a:rPr lang="en-US" dirty="0" smtClean="0"/>
              <a:t>The brown </a:t>
            </a:r>
            <a:r>
              <a:rPr lang="en-US" dirty="0" err="1" smtClean="0"/>
              <a:t>colour</a:t>
            </a:r>
            <a:r>
              <a:rPr lang="en-US" dirty="0" smtClean="0"/>
              <a:t> is due to the production of Iodine at the anode.</a:t>
            </a:r>
            <a:endParaRPr lang="en-IE" dirty="0" smtClean="0"/>
          </a:p>
          <a:p>
            <a:pPr>
              <a:buNone/>
            </a:pPr>
            <a:r>
              <a:rPr lang="en-US" dirty="0" smtClean="0"/>
              <a:t> </a:t>
            </a:r>
            <a:endParaRPr lang="en-IE" dirty="0" smtClean="0"/>
          </a:p>
          <a:p>
            <a:pPr>
              <a:buNone/>
            </a:pPr>
            <a:r>
              <a:rPr lang="en-US" dirty="0" smtClean="0"/>
              <a:t>The potassium ion is very stable and is not reduced(</a:t>
            </a:r>
            <a:r>
              <a:rPr lang="en-US" b="1" dirty="0" smtClean="0"/>
              <a:t>spectator ion</a:t>
            </a:r>
            <a:r>
              <a:rPr lang="en-US" dirty="0" smtClean="0"/>
              <a:t>)</a:t>
            </a:r>
            <a:endParaRPr lang="en-IE" dirty="0" smtClean="0"/>
          </a:p>
          <a:p>
            <a:endParaRPr lang="en-IE" dirty="0"/>
          </a:p>
        </p:txBody>
      </p:sp>
      <p:pic>
        <p:nvPicPr>
          <p:cNvPr id="11266" name="Picture 2" descr="http://t1.gstatic.com/images?q=tbn:ANd9GcQv5u9qMD55qkRRqCDsHG-q1LgXp7BT9CptjACB3HR3VGYn6vPmzQ"/>
          <p:cNvPicPr>
            <a:picLocks noChangeAspect="1" noChangeArrowheads="1"/>
          </p:cNvPicPr>
          <p:nvPr/>
        </p:nvPicPr>
        <p:blipFill>
          <a:blip r:embed="rId4" cstate="print"/>
          <a:srcRect/>
          <a:stretch>
            <a:fillRect/>
          </a:stretch>
        </p:blipFill>
        <p:spPr bwMode="auto">
          <a:xfrm>
            <a:off x="4734272" y="2492896"/>
            <a:ext cx="4086200" cy="367240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IE" dirty="0" smtClean="0"/>
              <a:t/>
            </a:r>
            <a:br>
              <a:rPr lang="en-IE" dirty="0" smtClean="0"/>
            </a:br>
            <a:r>
              <a:rPr lang="en-US" b="1" dirty="0" smtClean="0"/>
              <a:t>(2)      </a:t>
            </a:r>
            <a:r>
              <a:rPr lang="en-US" b="1" dirty="0" smtClean="0">
                <a:hlinkClick r:id="rId2"/>
              </a:rPr>
              <a:t>Electrolysis of acidified Water using inert electrodes (platinum)</a:t>
            </a:r>
            <a:r>
              <a:rPr lang="en-IE" dirty="0" smtClean="0"/>
              <a:t/>
            </a:r>
            <a:br>
              <a:rPr lang="en-IE" dirty="0" smtClean="0"/>
            </a:br>
            <a:endParaRPr lang="en-IE" dirty="0"/>
          </a:p>
        </p:txBody>
      </p:sp>
      <p:sp>
        <p:nvSpPr>
          <p:cNvPr id="3" name="Content Placeholder 2"/>
          <p:cNvSpPr>
            <a:spLocks noGrp="1"/>
          </p:cNvSpPr>
          <p:nvPr>
            <p:ph sz="half" idx="1"/>
          </p:nvPr>
        </p:nvSpPr>
        <p:spPr>
          <a:xfrm>
            <a:off x="457200" y="1600200"/>
            <a:ext cx="7901014" cy="4525963"/>
          </a:xfrm>
        </p:spPr>
        <p:txBody>
          <a:bodyPr>
            <a:normAutofit fontScale="92500"/>
          </a:bodyPr>
          <a:lstStyle/>
          <a:p>
            <a:pPr>
              <a:buNone/>
            </a:pPr>
            <a:r>
              <a:rPr lang="en-US" b="1" dirty="0" smtClean="0"/>
              <a:t>Cathode Reaction</a:t>
            </a:r>
            <a:endParaRPr lang="en-IE" dirty="0" smtClean="0"/>
          </a:p>
          <a:p>
            <a:pPr>
              <a:buNone/>
            </a:pPr>
            <a:r>
              <a:rPr lang="en-US" dirty="0" smtClean="0"/>
              <a:t>			2H</a:t>
            </a:r>
            <a:r>
              <a:rPr lang="en-US" baseline="30000" dirty="0" smtClean="0"/>
              <a:t>+</a:t>
            </a:r>
            <a:r>
              <a:rPr lang="en-US" dirty="0" smtClean="0"/>
              <a:t>    +   2e</a:t>
            </a:r>
            <a:r>
              <a:rPr lang="en-US" dirty="0" smtClean="0">
                <a:sym typeface="Wingdings"/>
              </a:rPr>
              <a:t></a:t>
            </a:r>
            <a:r>
              <a:rPr lang="en-US" dirty="0" smtClean="0"/>
              <a:t>   H</a:t>
            </a:r>
            <a:r>
              <a:rPr lang="en-US" baseline="-25000" dirty="0" smtClean="0"/>
              <a:t>2</a:t>
            </a:r>
            <a:endParaRPr lang="en-IE" dirty="0" smtClean="0"/>
          </a:p>
          <a:p>
            <a:pPr>
              <a:buNone/>
            </a:pPr>
            <a:r>
              <a:rPr lang="en-US" b="1" dirty="0" smtClean="0"/>
              <a:t>Anode Reaction</a:t>
            </a:r>
            <a:endParaRPr lang="en-IE" dirty="0" smtClean="0"/>
          </a:p>
          <a:p>
            <a:pPr>
              <a:buNone/>
            </a:pPr>
            <a:r>
              <a:rPr lang="en-US" dirty="0" smtClean="0"/>
              <a:t>			H</a:t>
            </a:r>
            <a:r>
              <a:rPr lang="en-US" baseline="-25000" dirty="0" smtClean="0"/>
              <a:t>2</a:t>
            </a:r>
            <a:r>
              <a:rPr lang="en-US" dirty="0" smtClean="0"/>
              <a:t>O  - 2e-  </a:t>
            </a:r>
            <a:r>
              <a:rPr lang="en-US" dirty="0" smtClean="0">
                <a:sym typeface="Wingdings"/>
              </a:rPr>
              <a:t></a:t>
            </a:r>
            <a:r>
              <a:rPr lang="en-US" dirty="0" smtClean="0"/>
              <a:t> 2H</a:t>
            </a:r>
            <a:r>
              <a:rPr lang="en-US" baseline="30000" dirty="0" smtClean="0"/>
              <a:t>+</a:t>
            </a:r>
            <a:r>
              <a:rPr lang="en-US" dirty="0" smtClean="0"/>
              <a:t>   + ½ O</a:t>
            </a:r>
            <a:r>
              <a:rPr lang="en-US" baseline="-25000" dirty="0" smtClean="0"/>
              <a:t>2</a:t>
            </a:r>
            <a:endParaRPr lang="en-IE" dirty="0" smtClean="0"/>
          </a:p>
          <a:p>
            <a:pPr>
              <a:buNone/>
            </a:pPr>
            <a:endParaRPr lang="en-US" dirty="0" smtClean="0"/>
          </a:p>
          <a:p>
            <a:pPr>
              <a:buNone/>
            </a:pPr>
            <a:r>
              <a:rPr lang="en-US" dirty="0" smtClean="0"/>
              <a:t>Hydrogen gas is formed at the </a:t>
            </a:r>
            <a:r>
              <a:rPr lang="en-US" dirty="0" smtClean="0">
                <a:solidFill>
                  <a:srgbClr val="FF0000"/>
                </a:solidFill>
              </a:rPr>
              <a:t>cathode</a:t>
            </a:r>
            <a:r>
              <a:rPr lang="en-US" dirty="0" smtClean="0"/>
              <a:t> while Oxygen is</a:t>
            </a:r>
          </a:p>
          <a:p>
            <a:pPr>
              <a:buNone/>
            </a:pPr>
            <a:r>
              <a:rPr lang="en-US" dirty="0" smtClean="0"/>
              <a:t>formed at the anode.</a:t>
            </a:r>
            <a:endParaRPr lang="en-IE" dirty="0" smtClean="0"/>
          </a:p>
          <a:p>
            <a:pPr>
              <a:buNone/>
            </a:pPr>
            <a:r>
              <a:rPr lang="en-US" dirty="0" smtClean="0"/>
              <a:t> </a:t>
            </a:r>
            <a:endParaRPr lang="en-IE" dirty="0" smtClean="0"/>
          </a:p>
          <a:p>
            <a:pPr>
              <a:buNone/>
            </a:pPr>
            <a:r>
              <a:rPr lang="en-US" b="1" dirty="0" smtClean="0"/>
              <a:t>Twice as much Hydrogen as Oxygen is </a:t>
            </a:r>
            <a:r>
              <a:rPr lang="en-US" dirty="0" smtClean="0"/>
              <a:t>formed.</a:t>
            </a:r>
            <a:endParaRPr lang="en-IE" dirty="0" smtClean="0"/>
          </a:p>
          <a:p>
            <a:endParaRPr lang="en-I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hlinkClick r:id="rId2"/>
              </a:rPr>
              <a:t>Electrolysis of Sodium Sulfate (Na</a:t>
            </a:r>
            <a:r>
              <a:rPr lang="en-US" sz="3600" b="1" baseline="-25000" dirty="0" smtClean="0">
                <a:hlinkClick r:id="rId2"/>
              </a:rPr>
              <a:t>2</a:t>
            </a:r>
            <a:r>
              <a:rPr lang="en-US" sz="3600" b="1" dirty="0" smtClean="0">
                <a:hlinkClick r:id="rId2"/>
              </a:rPr>
              <a:t>SO</a:t>
            </a:r>
            <a:r>
              <a:rPr lang="en-US" sz="3600" b="1" baseline="-25000" dirty="0" smtClean="0">
                <a:hlinkClick r:id="rId2"/>
              </a:rPr>
              <a:t>4</a:t>
            </a:r>
            <a:r>
              <a:rPr lang="en-US" sz="3600" b="1" dirty="0" smtClean="0">
                <a:hlinkClick r:id="rId2"/>
              </a:rPr>
              <a:t>) using inert electrodes</a:t>
            </a:r>
            <a:endParaRPr lang="en-IE" dirty="0"/>
          </a:p>
        </p:txBody>
      </p:sp>
      <p:sp>
        <p:nvSpPr>
          <p:cNvPr id="3" name="Content Placeholder 2"/>
          <p:cNvSpPr>
            <a:spLocks noGrp="1"/>
          </p:cNvSpPr>
          <p:nvPr>
            <p:ph sz="half" idx="1"/>
          </p:nvPr>
        </p:nvSpPr>
        <p:spPr>
          <a:xfrm>
            <a:off x="457200" y="1600200"/>
            <a:ext cx="4038600" cy="4543444"/>
          </a:xfrm>
        </p:spPr>
        <p:txBody>
          <a:bodyPr>
            <a:normAutofit fontScale="25000" lnSpcReduction="20000"/>
          </a:bodyPr>
          <a:lstStyle/>
          <a:p>
            <a:pPr>
              <a:buNone/>
            </a:pPr>
            <a:endParaRPr lang="en-US" sz="5500" dirty="0" smtClean="0"/>
          </a:p>
          <a:p>
            <a:pPr>
              <a:buNone/>
            </a:pPr>
            <a:r>
              <a:rPr lang="en-US" sz="6400" dirty="0" smtClean="0"/>
              <a:t>A few drops of </a:t>
            </a:r>
            <a:r>
              <a:rPr lang="en-US" sz="6400" b="1" dirty="0" smtClean="0"/>
              <a:t>universal indicator</a:t>
            </a:r>
            <a:r>
              <a:rPr lang="en-US" sz="6400" dirty="0" smtClean="0"/>
              <a:t> are added to the solution.</a:t>
            </a:r>
            <a:endParaRPr lang="en-IE" sz="6400" dirty="0" smtClean="0"/>
          </a:p>
          <a:p>
            <a:pPr>
              <a:buNone/>
            </a:pPr>
            <a:endParaRPr lang="en-IE" sz="6400" dirty="0" smtClean="0"/>
          </a:p>
          <a:p>
            <a:pPr lvl="0">
              <a:buNone/>
            </a:pPr>
            <a:r>
              <a:rPr lang="en-US" sz="6400" dirty="0" smtClean="0"/>
              <a:t>At the cathode the solution becomes Blue and Hydrogen gas is produced</a:t>
            </a:r>
            <a:endParaRPr lang="en-IE" sz="6400" dirty="0" smtClean="0"/>
          </a:p>
          <a:p>
            <a:pPr lvl="0">
              <a:buNone/>
            </a:pPr>
            <a:r>
              <a:rPr lang="en-US" sz="6400" dirty="0" smtClean="0"/>
              <a:t>At the anode the solution becomes Red and Oxygen gas is produced.</a:t>
            </a:r>
            <a:endParaRPr lang="en-IE" sz="6400" dirty="0" smtClean="0"/>
          </a:p>
          <a:p>
            <a:pPr>
              <a:buNone/>
            </a:pPr>
            <a:endParaRPr lang="en-IE" sz="6400" dirty="0" smtClean="0"/>
          </a:p>
          <a:p>
            <a:pPr>
              <a:buNone/>
            </a:pPr>
            <a:r>
              <a:rPr lang="en-US" sz="6400" b="1" dirty="0" smtClean="0"/>
              <a:t>Cathode Reaction</a:t>
            </a:r>
            <a:endParaRPr lang="en-IE" sz="6400" dirty="0" smtClean="0"/>
          </a:p>
          <a:p>
            <a:pPr>
              <a:buNone/>
            </a:pPr>
            <a:r>
              <a:rPr lang="en-US" sz="6400" dirty="0" smtClean="0"/>
              <a:t>	2H</a:t>
            </a:r>
            <a:r>
              <a:rPr lang="en-US" sz="6400" baseline="-25000" dirty="0" smtClean="0"/>
              <a:t>2</a:t>
            </a:r>
            <a:r>
              <a:rPr lang="en-US" sz="6400" dirty="0" smtClean="0"/>
              <a:t>O   +   2e-</a:t>
            </a:r>
            <a:r>
              <a:rPr lang="en-US" sz="6400" dirty="0" smtClean="0">
                <a:sym typeface="Wingdings"/>
              </a:rPr>
              <a:t></a:t>
            </a:r>
            <a:r>
              <a:rPr lang="en-US" sz="6400" dirty="0" smtClean="0"/>
              <a:t>   H</a:t>
            </a:r>
            <a:r>
              <a:rPr lang="en-US" sz="6400" baseline="-25000" dirty="0" smtClean="0"/>
              <a:t>2   </a:t>
            </a:r>
            <a:r>
              <a:rPr lang="en-US" sz="6400" dirty="0" smtClean="0"/>
              <a:t> +     2OH</a:t>
            </a:r>
            <a:r>
              <a:rPr lang="en-US" sz="6400" baseline="30000" dirty="0" smtClean="0"/>
              <a:t>-</a:t>
            </a:r>
            <a:endParaRPr lang="en-IE" sz="6400" dirty="0" smtClean="0"/>
          </a:p>
          <a:p>
            <a:pPr>
              <a:buNone/>
            </a:pPr>
            <a:r>
              <a:rPr lang="en-US" sz="6400" dirty="0" smtClean="0"/>
              <a:t>This makes the solution alkaline.(*Blue)</a:t>
            </a:r>
            <a:endParaRPr lang="en-IE" sz="6400" dirty="0" smtClean="0"/>
          </a:p>
          <a:p>
            <a:pPr>
              <a:buNone/>
            </a:pPr>
            <a:r>
              <a:rPr lang="en-US" sz="6400" dirty="0" smtClean="0"/>
              <a:t>					</a:t>
            </a:r>
            <a:endParaRPr lang="en-IE" sz="6400" dirty="0" smtClean="0"/>
          </a:p>
          <a:p>
            <a:pPr>
              <a:buNone/>
            </a:pPr>
            <a:r>
              <a:rPr lang="en-US" sz="6400" b="1" dirty="0" smtClean="0"/>
              <a:t>Anode Reaction</a:t>
            </a:r>
            <a:endParaRPr lang="en-IE" sz="6400" dirty="0" smtClean="0"/>
          </a:p>
          <a:p>
            <a:pPr>
              <a:buNone/>
            </a:pPr>
            <a:r>
              <a:rPr lang="en-US" sz="6400" dirty="0" smtClean="0"/>
              <a:t>	H</a:t>
            </a:r>
            <a:r>
              <a:rPr lang="en-US" sz="6400" baseline="-25000" dirty="0" smtClean="0"/>
              <a:t>2</a:t>
            </a:r>
            <a:r>
              <a:rPr lang="en-US" sz="6400" dirty="0" smtClean="0"/>
              <a:t>O  - 2e-  </a:t>
            </a:r>
            <a:r>
              <a:rPr lang="en-US" sz="6400" dirty="0" smtClean="0">
                <a:sym typeface="Wingdings"/>
              </a:rPr>
              <a:t></a:t>
            </a:r>
            <a:r>
              <a:rPr lang="en-US" sz="6400" dirty="0" smtClean="0"/>
              <a:t> 2H</a:t>
            </a:r>
            <a:r>
              <a:rPr lang="en-US" sz="6400" baseline="30000" dirty="0" smtClean="0"/>
              <a:t>+</a:t>
            </a:r>
            <a:r>
              <a:rPr lang="en-US" sz="6400" dirty="0" smtClean="0"/>
              <a:t>   + ½ O</a:t>
            </a:r>
            <a:r>
              <a:rPr lang="en-US" sz="6400" baseline="-25000" dirty="0" smtClean="0"/>
              <a:t>2</a:t>
            </a:r>
          </a:p>
          <a:p>
            <a:pPr>
              <a:buNone/>
            </a:pPr>
            <a:endParaRPr lang="en-IE" sz="6400" dirty="0" smtClean="0"/>
          </a:p>
          <a:p>
            <a:pPr>
              <a:buNone/>
            </a:pPr>
            <a:r>
              <a:rPr lang="en-US" sz="6400" dirty="0" smtClean="0"/>
              <a:t>This makes the solution acidic(*Red)</a:t>
            </a:r>
          </a:p>
          <a:p>
            <a:pPr>
              <a:buNone/>
            </a:pPr>
            <a:r>
              <a:rPr lang="en-US" sz="6400" b="1" dirty="0" smtClean="0"/>
              <a:t>Note: </a:t>
            </a:r>
            <a:r>
              <a:rPr lang="en-US" sz="6400" dirty="0" smtClean="0"/>
              <a:t>The Sodium and sulfate ions are very stable and are not oxidized or reduced. These are known as </a:t>
            </a:r>
            <a:r>
              <a:rPr lang="en-US" sz="6400" b="1" dirty="0" smtClean="0"/>
              <a:t>spectator ions</a:t>
            </a:r>
            <a:r>
              <a:rPr lang="en-US" sz="6400" dirty="0" smtClean="0"/>
              <a:t>.</a:t>
            </a:r>
          </a:p>
        </p:txBody>
      </p:sp>
      <p:sp>
        <p:nvSpPr>
          <p:cNvPr id="4" name="Content Placeholder 3"/>
          <p:cNvSpPr>
            <a:spLocks noGrp="1"/>
          </p:cNvSpPr>
          <p:nvPr>
            <p:ph sz="half" idx="2"/>
          </p:nvPr>
        </p:nvSpPr>
        <p:spPr/>
        <p:txBody>
          <a:bodyPr>
            <a:normAutofit fontScale="25000" lnSpcReduction="20000"/>
          </a:bodyPr>
          <a:lstStyle/>
          <a:p>
            <a:endParaRPr lang="en-I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hlinkClick r:id="rId2"/>
              </a:rPr>
              <a:t> </a:t>
            </a:r>
            <a:r>
              <a:rPr lang="en-US" b="1" dirty="0" smtClean="0">
                <a:hlinkClick r:id="rId3"/>
              </a:rPr>
              <a:t>Electrolysis of a solution of Copper </a:t>
            </a:r>
            <a:r>
              <a:rPr lang="en-US" b="1" dirty="0" err="1" smtClean="0">
                <a:hlinkClick r:id="rId3"/>
              </a:rPr>
              <a:t>Sulphate</a:t>
            </a:r>
            <a:r>
              <a:rPr lang="en-US" b="1" dirty="0" smtClean="0">
                <a:hlinkClick r:id="rId3"/>
              </a:rPr>
              <a:t> with copper electrodes</a:t>
            </a:r>
            <a:r>
              <a:rPr lang="en-US" dirty="0" smtClean="0">
                <a:hlinkClick r:id="rId3"/>
              </a:rPr>
              <a:t>.</a:t>
            </a:r>
            <a:r>
              <a:rPr lang="en-IE" dirty="0" smtClean="0"/>
              <a:t/>
            </a:r>
            <a:br>
              <a:rPr lang="en-IE" dirty="0" smtClean="0"/>
            </a:br>
            <a:endParaRPr lang="en-IE" dirty="0"/>
          </a:p>
        </p:txBody>
      </p:sp>
      <p:sp>
        <p:nvSpPr>
          <p:cNvPr id="3" name="Content Placeholder 2"/>
          <p:cNvSpPr>
            <a:spLocks noGrp="1"/>
          </p:cNvSpPr>
          <p:nvPr>
            <p:ph sz="half" idx="1"/>
          </p:nvPr>
        </p:nvSpPr>
        <p:spPr/>
        <p:txBody>
          <a:bodyPr>
            <a:normAutofit fontScale="77500" lnSpcReduction="20000"/>
          </a:bodyPr>
          <a:lstStyle/>
          <a:p>
            <a:pPr>
              <a:buNone/>
            </a:pPr>
            <a:endParaRPr lang="en-IE" dirty="0" smtClean="0"/>
          </a:p>
          <a:p>
            <a:pPr>
              <a:buNone/>
            </a:pPr>
            <a:r>
              <a:rPr lang="en-US" b="1" dirty="0" smtClean="0"/>
              <a:t>Cathode Reaction</a:t>
            </a:r>
          </a:p>
          <a:p>
            <a:pPr>
              <a:buNone/>
            </a:pPr>
            <a:r>
              <a:rPr lang="en-IE" dirty="0" smtClean="0"/>
              <a:t> </a:t>
            </a:r>
            <a:r>
              <a:rPr lang="en-US" dirty="0" smtClean="0"/>
              <a:t>Cu</a:t>
            </a:r>
            <a:r>
              <a:rPr lang="en-US" baseline="30000" dirty="0" smtClean="0"/>
              <a:t>2+</a:t>
            </a:r>
            <a:r>
              <a:rPr lang="en-US" dirty="0" smtClean="0"/>
              <a:t>    +    2e-  </a:t>
            </a:r>
            <a:r>
              <a:rPr lang="en-US" dirty="0" smtClean="0">
                <a:sym typeface="Wingdings"/>
              </a:rPr>
              <a:t></a:t>
            </a:r>
            <a:r>
              <a:rPr lang="en-US" dirty="0" smtClean="0"/>
              <a:t>   Cu</a:t>
            </a:r>
            <a:endParaRPr lang="en-IE" dirty="0" smtClean="0"/>
          </a:p>
          <a:p>
            <a:pPr>
              <a:buNone/>
            </a:pPr>
            <a:r>
              <a:rPr lang="en-US" dirty="0" smtClean="0"/>
              <a:t> </a:t>
            </a:r>
            <a:endParaRPr lang="en-IE" dirty="0" smtClean="0"/>
          </a:p>
          <a:p>
            <a:pPr>
              <a:buNone/>
            </a:pPr>
            <a:r>
              <a:rPr lang="en-US" b="1" dirty="0" smtClean="0"/>
              <a:t>Anode reaction</a:t>
            </a:r>
            <a:endParaRPr lang="en-IE" b="1" dirty="0" smtClean="0"/>
          </a:p>
          <a:p>
            <a:pPr>
              <a:buNone/>
            </a:pPr>
            <a:r>
              <a:rPr lang="en-US" dirty="0" smtClean="0"/>
              <a:t>Cu    -    2e-  </a:t>
            </a:r>
            <a:r>
              <a:rPr lang="en-US" dirty="0" smtClean="0">
                <a:sym typeface="Wingdings"/>
              </a:rPr>
              <a:t></a:t>
            </a:r>
            <a:r>
              <a:rPr lang="en-US" dirty="0" smtClean="0"/>
              <a:t>   Cu</a:t>
            </a:r>
            <a:r>
              <a:rPr lang="en-US" baseline="30000" dirty="0" smtClean="0"/>
              <a:t>2+</a:t>
            </a:r>
            <a:r>
              <a:rPr lang="en-US" dirty="0" smtClean="0"/>
              <a:t> </a:t>
            </a:r>
            <a:endParaRPr lang="en-IE" dirty="0" smtClean="0"/>
          </a:p>
          <a:p>
            <a:pPr>
              <a:buNone/>
            </a:pPr>
            <a:endParaRPr lang="en-US" dirty="0" smtClean="0"/>
          </a:p>
          <a:p>
            <a:pPr>
              <a:buNone/>
            </a:pPr>
            <a:r>
              <a:rPr lang="en-US" dirty="0" smtClean="0"/>
              <a:t>Pure Copper is deposited at the cathode </a:t>
            </a:r>
            <a:endParaRPr lang="en-IE" dirty="0" smtClean="0"/>
          </a:p>
          <a:p>
            <a:pPr>
              <a:buNone/>
            </a:pPr>
            <a:r>
              <a:rPr lang="en-US" dirty="0" smtClean="0"/>
              <a:t>The impure copper at the anode dissolves.</a:t>
            </a:r>
            <a:endParaRPr lang="en-IE" dirty="0" smtClean="0"/>
          </a:p>
          <a:p>
            <a:pPr>
              <a:buNone/>
            </a:pPr>
            <a:r>
              <a:rPr lang="en-US" dirty="0" smtClean="0"/>
              <a:t>Used to purify copper for the electronics industry.</a:t>
            </a:r>
            <a:endParaRPr lang="en-IE" dirty="0" smtClean="0"/>
          </a:p>
          <a:p>
            <a:endParaRPr lang="en-IE" dirty="0"/>
          </a:p>
        </p:txBody>
      </p:sp>
      <p:pic>
        <p:nvPicPr>
          <p:cNvPr id="8194" name="Picture 2" descr="http://t1.gstatic.com/images?q=tbn:ANd9GcT6pdzzQL990fqrR4nbWihSQI0bak41vyKQcCvucnrVxrUkHSMi"/>
          <p:cNvPicPr>
            <a:picLocks noChangeAspect="1" noChangeArrowheads="1"/>
          </p:cNvPicPr>
          <p:nvPr/>
        </p:nvPicPr>
        <p:blipFill>
          <a:blip r:embed="rId4" cstate="print"/>
          <a:srcRect/>
          <a:stretch>
            <a:fillRect/>
          </a:stretch>
        </p:blipFill>
        <p:spPr bwMode="auto">
          <a:xfrm>
            <a:off x="4211960" y="2681918"/>
            <a:ext cx="4997354" cy="312334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smtClean="0"/>
              <a:t>Electroplating</a:t>
            </a:r>
            <a:endParaRPr lang="en-IE" dirty="0"/>
          </a:p>
        </p:txBody>
      </p:sp>
      <p:sp>
        <p:nvSpPr>
          <p:cNvPr id="6" name="Content Placeholder 5"/>
          <p:cNvSpPr>
            <a:spLocks noGrp="1"/>
          </p:cNvSpPr>
          <p:nvPr>
            <p:ph idx="1"/>
          </p:nvPr>
        </p:nvSpPr>
        <p:spPr>
          <a:xfrm>
            <a:off x="457200" y="1600200"/>
            <a:ext cx="8258204" cy="4972072"/>
          </a:xfrm>
        </p:spPr>
        <p:txBody>
          <a:bodyPr>
            <a:normAutofit fontScale="70000" lnSpcReduction="20000"/>
          </a:bodyPr>
          <a:lstStyle/>
          <a:p>
            <a:r>
              <a:rPr lang="en-US" b="1" dirty="0" smtClean="0"/>
              <a:t>Electroplating is a process where electrolysis is used to put a layer of one metal on the surface of another.</a:t>
            </a:r>
            <a:endParaRPr lang="en-IE" dirty="0" smtClean="0"/>
          </a:p>
          <a:p>
            <a:r>
              <a:rPr lang="en-GB" dirty="0" smtClean="0"/>
              <a:t>Electroplating is the transfer of one metal, acting as an anode, onto the surface of another piece of metal, acting as the cathode in an electrolytic cell. A solution of a salt of the metal being transferred is used as the electrolyte. The metal being transferred is usually more precious, or of more pleasing appearance, or more resistant to corrosion, than the metal on to which it is deposited. Silver medals are sometimes gold plated, steel framed bicycles are chrome plated, cutlery is nickel plated, etc. Nickel metal is resistant to corrosion and has a good lustrous appearance. It is therefore a good metal for use in electroplating metals that are more prone to corrosion. Chrome plate gives a very corrosive-resistant bright shiny finish to steel alloy. It was widely used on automobile trim and is used in bathroom fittings. Chrome plate consists of a layer of about 0.3 mm thick of chromium metal deposited over a layer of nickel on the steel.</a:t>
            </a:r>
            <a:endParaRPr lang="en-IE"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twente.nl/ewi/tst/research/microfabrication/mmflowcontrollers/Nickel%20electroplating.doc/Nickel%20electroplating-1.png"/>
          <p:cNvPicPr>
            <a:picLocks noChangeAspect="1" noChangeArrowheads="1"/>
          </p:cNvPicPr>
          <p:nvPr/>
        </p:nvPicPr>
        <p:blipFill>
          <a:blip r:embed="rId2" cstate="print"/>
          <a:srcRect/>
          <a:stretch>
            <a:fillRect/>
          </a:stretch>
        </p:blipFill>
        <p:spPr bwMode="auto">
          <a:xfrm>
            <a:off x="0" y="764704"/>
            <a:ext cx="5184576" cy="4941551"/>
          </a:xfrm>
          <a:prstGeom prst="rect">
            <a:avLst/>
          </a:prstGeom>
          <a:noFill/>
        </p:spPr>
      </p:pic>
      <p:pic>
        <p:nvPicPr>
          <p:cNvPr id="1028" name="Picture 4" descr="http://1.bp.blogspot.com/_hhaTg03kiU0/SY9ehpJRqCI/AAAAAAAAFMA/C1YDZS03CH4/s400/250px-Electroplating-of-spoon.png"/>
          <p:cNvPicPr>
            <a:picLocks noChangeAspect="1" noChangeArrowheads="1"/>
          </p:cNvPicPr>
          <p:nvPr/>
        </p:nvPicPr>
        <p:blipFill>
          <a:blip r:embed="rId3" cstate="print"/>
          <a:srcRect/>
          <a:stretch>
            <a:fillRect/>
          </a:stretch>
        </p:blipFill>
        <p:spPr bwMode="auto">
          <a:xfrm>
            <a:off x="5508104" y="692696"/>
            <a:ext cx="3568910" cy="489654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Electrochemical Series</a:t>
            </a:r>
            <a:endParaRPr lang="en-IE" dirty="0"/>
          </a:p>
        </p:txBody>
      </p:sp>
      <p:sp>
        <p:nvSpPr>
          <p:cNvPr id="3" name="Content Placeholder 2"/>
          <p:cNvSpPr>
            <a:spLocks noGrp="1"/>
          </p:cNvSpPr>
          <p:nvPr>
            <p:ph idx="1"/>
          </p:nvPr>
        </p:nvSpPr>
        <p:spPr/>
        <p:txBody>
          <a:bodyPr/>
          <a:lstStyle/>
          <a:p>
            <a:r>
              <a:rPr lang="en-US" dirty="0" smtClean="0"/>
              <a:t>The </a:t>
            </a:r>
            <a:r>
              <a:rPr lang="en-US" b="1" dirty="0" smtClean="0"/>
              <a:t>Electrochemical Series</a:t>
            </a:r>
            <a:r>
              <a:rPr lang="en-US" dirty="0" smtClean="0"/>
              <a:t> is a list of</a:t>
            </a:r>
            <a:r>
              <a:rPr lang="en-US" b="1" dirty="0" smtClean="0"/>
              <a:t> </a:t>
            </a:r>
            <a:r>
              <a:rPr lang="en-US" dirty="0" smtClean="0"/>
              <a:t>elements in order of their standard electrode potentials.</a:t>
            </a:r>
            <a:endParaRPr lang="en-IE" dirty="0" smtClean="0"/>
          </a:p>
          <a:p>
            <a:pPr>
              <a:buNone/>
            </a:pPr>
            <a:r>
              <a:rPr lang="en-US" dirty="0" smtClean="0"/>
              <a:t> </a:t>
            </a:r>
            <a:endParaRPr lang="en-IE" dirty="0" smtClean="0"/>
          </a:p>
          <a:p>
            <a:r>
              <a:rPr lang="en-US" dirty="0" smtClean="0"/>
              <a:t>Standard electrode potentials are obtained by measuring the voltage when the half cell is connected to a </a:t>
            </a:r>
            <a:r>
              <a:rPr lang="en-US" b="1" dirty="0" smtClean="0"/>
              <a:t>Hydrogen electrode.</a:t>
            </a:r>
            <a:r>
              <a:rPr lang="en-IE" dirty="0" smtClean="0"/>
              <a:t> </a:t>
            </a:r>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339</Words>
  <Application>Microsoft Office PowerPoint</Application>
  <PresentationFormat>On-screen Show (4:3)</PresentationFormat>
  <Paragraphs>81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Electrochemistry</vt:lpstr>
      <vt:lpstr>Electrolysis</vt:lpstr>
      <vt:lpstr>(1) Electrolysis of a solution of potassium iodide using inert electrodes</vt:lpstr>
      <vt:lpstr>  (2)      Electrolysis of acidified Water using inert electrodes (platinum) </vt:lpstr>
      <vt:lpstr>Electrolysis of Sodium Sulfate (Na2SO4) using inert electrodes</vt:lpstr>
      <vt:lpstr>  Electrolysis of a solution of Copper Sulphate with copper electrodes. </vt:lpstr>
      <vt:lpstr>Electroplating</vt:lpstr>
      <vt:lpstr>Slide 8</vt:lpstr>
      <vt:lpstr>The Electrochemical Series</vt:lpstr>
      <vt:lpstr>Slide 10</vt:lpstr>
      <vt:lpstr>Galvanic cell</vt:lpstr>
      <vt:lpstr>Electrochemical series</vt:lpstr>
      <vt:lpstr>Use of the electrochemical series</vt:lpstr>
    </vt:vector>
  </TitlesOfParts>
  <Company>T4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Electrochemistry</dc:title>
  <dc:creator>Sean</dc:creator>
  <cp:lastModifiedBy>Sean</cp:lastModifiedBy>
  <cp:revision>8</cp:revision>
  <dcterms:created xsi:type="dcterms:W3CDTF">2009-01-28T11:36:50Z</dcterms:created>
  <dcterms:modified xsi:type="dcterms:W3CDTF">2012-01-20T13:05:53Z</dcterms:modified>
</cp:coreProperties>
</file>